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71" r:id="rId3"/>
    <p:sldId id="284" r:id="rId4"/>
    <p:sldId id="272" r:id="rId5"/>
    <p:sldId id="285" r:id="rId6"/>
    <p:sldId id="286" r:id="rId7"/>
    <p:sldId id="288" r:id="rId8"/>
    <p:sldId id="292" r:id="rId9"/>
    <p:sldId id="289" r:id="rId10"/>
    <p:sldId id="290" r:id="rId11"/>
    <p:sldId id="293" r:id="rId12"/>
    <p:sldId id="29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ORGANIZACIJA  - CILJEVI - ZADACI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56517" y="57150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066" y="152400"/>
            <a:ext cx="8669867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Funkcije menadžmenta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1077976" lvl="2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dirty="0">
                <a:latin typeface="Corbel" pitchFamily="34" charset="0"/>
              </a:rPr>
              <a:t>TV menadžment predstavlja određen sistem i ima svoju strukturu koja se sastoji od nekoliko nivoa</a:t>
            </a:r>
            <a:r>
              <a:rPr lang="sr-Latn-RS" dirty="0">
                <a:latin typeface="Corbel" pitchFamily="34" charset="0"/>
              </a:rPr>
              <a:t>: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1639888" lvl="3" indent="-342900" algn="just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STRATEŠKI</a:t>
            </a:r>
          </a:p>
          <a:p>
            <a:pPr marL="1639888" lvl="3" indent="-342900" algn="just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KOORDINACIONI</a:t>
            </a:r>
          </a:p>
          <a:p>
            <a:pPr marL="1639888" lvl="3" indent="-342900" algn="just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OPERATIVNI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077976" lvl="2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600" dirty="0">
              <a:latin typeface="Corbel" pitchFamily="34" charset="0"/>
            </a:endParaRPr>
          </a:p>
          <a:p>
            <a:pPr marL="1077976" lvl="2" indent="-457200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2793365"/>
            <a:ext cx="4130940" cy="279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6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5EE54-B962-96CA-202C-8F7BC78FE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7A1B8-4C76-B887-74FA-19EB493A3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Funkcije menadžmenta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CCA59-F129-C357-3B74-F0805B8E8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077976" lvl="2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t-BR" dirty="0">
                <a:latin typeface="Corbel" pitchFamily="34" charset="0"/>
              </a:rPr>
              <a:t>Podela </a:t>
            </a:r>
            <a:r>
              <a:rPr lang="sr-Latn-RS" dirty="0">
                <a:latin typeface="Corbel" pitchFamily="34" charset="0"/>
              </a:rPr>
              <a:t>je </a:t>
            </a:r>
            <a:r>
              <a:rPr lang="pt-BR" dirty="0">
                <a:latin typeface="Corbel" pitchFamily="34" charset="0"/>
              </a:rPr>
              <a:t>uslovljena</a:t>
            </a:r>
            <a:r>
              <a:rPr lang="sr-Latn-RS" dirty="0">
                <a:latin typeface="Corbel" pitchFamily="34" charset="0"/>
              </a:rPr>
              <a:t>: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b="1" dirty="0">
              <a:latin typeface="Corbel" pitchFamily="34" charset="0"/>
            </a:endParaRPr>
          </a:p>
          <a:p>
            <a:pPr marL="1793875" lvl="2" indent="17621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hijerarhijsk</a:t>
            </a:r>
            <a:r>
              <a:rPr lang="sr-Latn-RS" dirty="0">
                <a:latin typeface="Corbel" pitchFamily="34" charset="0"/>
              </a:rPr>
              <a:t>im</a:t>
            </a:r>
            <a:r>
              <a:rPr lang="vi-VN" dirty="0">
                <a:latin typeface="Corbel" pitchFamily="34" charset="0"/>
              </a:rPr>
              <a:t> pozicioniranj</a:t>
            </a:r>
            <a:r>
              <a:rPr lang="sr-Latn-RS" dirty="0">
                <a:latin typeface="Corbel" pitchFamily="34" charset="0"/>
              </a:rPr>
              <a:t>em</a:t>
            </a:r>
          </a:p>
          <a:p>
            <a:pPr marL="1793875" lvl="2" indent="17621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dominantno</a:t>
            </a:r>
            <a:r>
              <a:rPr lang="sr-Latn-RS" dirty="0">
                <a:latin typeface="Corbel" pitchFamily="34" charset="0"/>
              </a:rPr>
              <a:t>šću</a:t>
            </a:r>
            <a:r>
              <a:rPr lang="vi-VN" dirty="0">
                <a:latin typeface="Corbel" pitchFamily="34" charset="0"/>
              </a:rPr>
              <a:t> pojedinih funkcija</a:t>
            </a:r>
            <a:endParaRPr lang="sr-Latn-RS" dirty="0">
              <a:latin typeface="Corbel" pitchFamily="34" charset="0"/>
            </a:endParaRPr>
          </a:p>
          <a:p>
            <a:pPr marL="1793875" lvl="2" indent="17621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stepen</a:t>
            </a:r>
            <a:r>
              <a:rPr lang="sr-Latn-RS" dirty="0">
                <a:latin typeface="Corbel" pitchFamily="34" charset="0"/>
              </a:rPr>
              <a:t>om</a:t>
            </a:r>
            <a:r>
              <a:rPr lang="vi-VN" dirty="0">
                <a:latin typeface="Corbel" pitchFamily="34" charset="0"/>
              </a:rPr>
              <a:t> odgovorno</a:t>
            </a:r>
            <a:r>
              <a:rPr lang="sr-Latn-RS" dirty="0">
                <a:latin typeface="Corbel" pitchFamily="34" charset="0"/>
              </a:rPr>
              <a:t>šću</a:t>
            </a:r>
          </a:p>
          <a:p>
            <a:pPr marL="1793875" lvl="2" indent="17621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vrstama odluka za odvijanje određenih funkcija</a:t>
            </a:r>
            <a:endParaRPr lang="sr-Latn-RS" dirty="0">
              <a:latin typeface="Corbel" pitchFamily="34" charset="0"/>
            </a:endParaRPr>
          </a:p>
          <a:p>
            <a:pPr marL="1793875" lvl="2" indent="17621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vremenu trajanja pojedinih funkcija</a:t>
            </a:r>
            <a:endParaRPr lang="sr-Latn-RS" dirty="0">
              <a:latin typeface="Corbel" pitchFamily="34" charset="0"/>
            </a:endParaRPr>
          </a:p>
          <a:p>
            <a:pPr marL="1793875" lvl="2" indent="17621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vrstama ciljeva prema kojima su funkcije usmerene</a:t>
            </a:r>
            <a:endParaRPr lang="sr-Latn-RS" dirty="0">
              <a:latin typeface="Corbel" pitchFamily="34" charset="0"/>
            </a:endParaRPr>
          </a:p>
          <a:p>
            <a:pPr marL="1077976" lvl="2" indent="-457200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7390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68" y="190500"/>
            <a:ext cx="11928864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Cilj</a:t>
            </a:r>
            <a:r>
              <a:rPr lang="sr-Latn-RS" dirty="0">
                <a:latin typeface="Corbel" pitchFamily="34" charset="0"/>
              </a:rPr>
              <a:t> televizijske delatnosti je zadovoljenje televizijskih potreba gledalaca na određenom području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b="1" dirty="0">
                <a:solidFill>
                  <a:srgbClr val="C00000"/>
                </a:solidFill>
              </a:rPr>
              <a:t>Zadatak</a:t>
            </a:r>
            <a:r>
              <a:rPr lang="hr-HR" dirty="0"/>
              <a:t> televizijske delatnosti je ostvarenje (produkcija) TV programa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b="1" dirty="0">
                <a:solidFill>
                  <a:srgbClr val="C00000"/>
                </a:solidFill>
              </a:rPr>
              <a:t>Ciljevi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/>
              <a:t>se ostvaruju kroz emitovani program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b="1" dirty="0">
                <a:solidFill>
                  <a:srgbClr val="C00000"/>
                </a:solidFill>
              </a:rPr>
              <a:t>Produkcija</a:t>
            </a:r>
            <a:r>
              <a:rPr lang="hr-HR" dirty="0"/>
              <a:t> (proizvodnja) TV programa je jedan od osnovnih zadataka TV stanice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/>
              <a:t> </a:t>
            </a:r>
            <a:endParaRPr lang="hr-HR" sz="11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</a:rPr>
              <a:t>Organizaciono delovanje </a:t>
            </a:r>
            <a:r>
              <a:rPr lang="sr-Latn-RS" dirty="0"/>
              <a:t>ima za cilj stvaranje optimalnih uslova za ostvarenje produkcije, koja predstavlja realizaciju programskih zadataka</a:t>
            </a:r>
            <a:r>
              <a:rPr lang="sr-Latn-CS" dirty="0"/>
              <a:t>	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Organizacija – cilj - zadatak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Organizacija – cilj - zadatak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192000" cy="5334000"/>
          </a:xfrm>
        </p:spPr>
        <p:txBody>
          <a:bodyPr>
            <a:normAutofit lnSpcReduction="10000"/>
          </a:bodyPr>
          <a:lstStyle/>
          <a:p>
            <a:pPr marL="609600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latin typeface="Corbel" pitchFamily="34" charset="0"/>
              </a:rPr>
              <a:t>ORGANIZACIJA </a:t>
            </a:r>
            <a:r>
              <a:rPr lang="sr-Latn-RS" dirty="0">
                <a:latin typeface="Corbel" pitchFamily="34" charset="0"/>
              </a:rPr>
              <a:t>ima dva osnovna značenja: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b="1" dirty="0">
              <a:latin typeface="Corbel" pitchFamily="34" charset="0"/>
            </a:endParaRPr>
          </a:p>
          <a:p>
            <a:pPr marL="1150938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Organizacija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kao aktivnost</a:t>
            </a:r>
          </a:p>
          <a:p>
            <a:pPr marL="984250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</a:t>
            </a:r>
            <a:r>
              <a:rPr lang="vi-VN" dirty="0">
                <a:latin typeface="Corbel" pitchFamily="34" charset="0"/>
              </a:rPr>
              <a:t>(sredstvo za postizanje određenih ciljeva; usmerava radne procese ka ostvarenju cilja)</a:t>
            </a: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1100" dirty="0"/>
              <a:t> </a:t>
            </a:r>
          </a:p>
          <a:p>
            <a:pPr marL="1150938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Organizacija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kao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odgovarajuće stanje</a:t>
            </a:r>
            <a:endParaRPr lang="vi-VN" b="1" dirty="0">
              <a:solidFill>
                <a:srgbClr val="C00000"/>
              </a:solidFill>
              <a:latin typeface="Corbel" pitchFamily="34" charset="0"/>
            </a:endParaRPr>
          </a:p>
          <a:p>
            <a:pPr marL="984250" lvl="2" indent="0">
              <a:spcBef>
                <a:spcPts val="0"/>
              </a:spcBef>
              <a:buClr>
                <a:srgbClr val="F0AD00"/>
              </a:buClr>
              <a:buSzPct val="80000"/>
              <a:buNone/>
              <a:tabLst>
                <a:tab pos="809625" algn="l"/>
                <a:tab pos="1162050" algn="l"/>
              </a:tabLst>
            </a:pP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   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(</a:t>
            </a:r>
            <a:r>
              <a:rPr lang="hr-HR" dirty="0"/>
              <a:t>kao posledica prethodne aktivnosti omogućava odvijanje svih procesa ka ostvarenju  	cilja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)</a:t>
            </a:r>
            <a:endParaRPr lang="vi-VN" sz="1600" dirty="0">
              <a:solidFill>
                <a:prstClr val="black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hr-HR" sz="1100" dirty="0">
                <a:solidFill>
                  <a:prstClr val="black"/>
                </a:solidFill>
              </a:rPr>
              <a:t> </a:t>
            </a:r>
            <a:endParaRPr lang="hr-HR" sz="2000" dirty="0">
              <a:solidFill>
                <a:prstClr val="black"/>
              </a:solidFill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30238" indent="-363538" algn="just">
              <a:buClrTx/>
              <a:buFont typeface="Wingdings" pitchFamily="2" charset="2"/>
              <a:buChar char="Ø"/>
            </a:pPr>
            <a:r>
              <a:rPr lang="hr-HR" sz="2400" b="1" dirty="0">
                <a:ea typeface="Times New Roman"/>
              </a:rPr>
              <a:t>CILJ </a:t>
            </a:r>
            <a:r>
              <a:rPr lang="hr-HR" sz="2400" dirty="0">
                <a:ea typeface="Times New Roman"/>
              </a:rPr>
              <a:t>je ono čemu težimo i svi elementi su mu podređeni </a:t>
            </a:r>
          </a:p>
          <a:p>
            <a:pPr marL="118872" indent="0" algn="just">
              <a:buNone/>
            </a:pPr>
            <a:r>
              <a:rPr lang="hr-HR" sz="1600" dirty="0">
                <a:ea typeface="Times New Roman"/>
              </a:rPr>
              <a:t>             </a:t>
            </a:r>
            <a:r>
              <a:rPr lang="hr-HR" sz="2400" dirty="0">
                <a:ea typeface="Times New Roman"/>
              </a:rPr>
              <a:t>(organizaciono delovanje postaje svrsishodno jedino u odnosu na postavljeni cilj)</a:t>
            </a:r>
            <a:endParaRPr lang="en-US" sz="2400" dirty="0">
              <a:ea typeface="Times New Roman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09600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b="1" dirty="0"/>
              <a:t>ZADATAK </a:t>
            </a:r>
            <a:r>
              <a:rPr lang="hr-HR" dirty="0"/>
              <a:t>je put do cilja, odnosno sadržaj tog puta </a:t>
            </a:r>
          </a:p>
          <a:p>
            <a:pPr marL="1163638" lvl="2" indent="-3556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analiza zadataka predstavlja način da se sagleda najbolji i najpogodniji put do cilja</a:t>
            </a:r>
          </a:p>
          <a:p>
            <a:pPr marL="1163638" lvl="2" indent="-3556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ukupan zadatak sastavljen je od niza delimičnih zadataka i podzadataka</a:t>
            </a:r>
            <a:endParaRPr lang="en-US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175285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Zadatak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177800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/>
              <a:t>Svaki zadatak određuju sledeći elementi</a:t>
            </a:r>
            <a:r>
              <a:rPr lang="sr-Latn-RS" sz="1800" dirty="0"/>
              <a:t>:</a:t>
            </a:r>
          </a:p>
          <a:p>
            <a:pPr marL="698500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b="1" dirty="0"/>
              <a:t>Faktori</a:t>
            </a:r>
            <a:r>
              <a:rPr lang="hr-HR" dirty="0"/>
              <a:t> izvršenja (nosioci zadatka)</a:t>
            </a:r>
          </a:p>
          <a:p>
            <a:pPr marL="10747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   subjekti (nosioci izvršenja)</a:t>
            </a:r>
            <a:endParaRPr lang="vi-VN" sz="2400" dirty="0">
              <a:latin typeface="Corbel" pitchFamily="34" charset="0"/>
            </a:endParaRPr>
          </a:p>
          <a:p>
            <a:pPr marL="10747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   </a:t>
            </a:r>
            <a:r>
              <a:rPr lang="vi-VN" sz="2400" dirty="0">
                <a:latin typeface="Corbel" pitchFamily="34" charset="0"/>
              </a:rPr>
              <a:t>radna sredstva</a:t>
            </a:r>
            <a:endParaRPr lang="sr-Latn-RS" sz="2400" dirty="0">
              <a:latin typeface="Corbel" pitchFamily="34" charset="0"/>
            </a:endParaRPr>
          </a:p>
          <a:p>
            <a:pPr marL="630238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98500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b="1" dirty="0">
                <a:solidFill>
                  <a:prstClr val="black"/>
                </a:solidFill>
              </a:rPr>
              <a:t>Uslovi</a:t>
            </a:r>
            <a:r>
              <a:rPr lang="hr-HR" dirty="0">
                <a:solidFill>
                  <a:prstClr val="black"/>
                </a:solidFill>
              </a:rPr>
              <a:t>  izvršenja</a:t>
            </a:r>
            <a:endParaRPr lang="sr-Latn-RS" dirty="0"/>
          </a:p>
          <a:p>
            <a:pPr marL="1252538" lvl="2" indent="-355600"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252538" algn="l"/>
              </a:tabLst>
            </a:pP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predmet (objekat) rada</a:t>
            </a:r>
            <a:endParaRPr lang="sr-Latn-RS" dirty="0">
              <a:latin typeface="Corbel" pitchFamily="34" charset="0"/>
            </a:endParaRPr>
          </a:p>
          <a:p>
            <a:pPr marL="1252538" lvl="1" indent="-355600"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252538" algn="l"/>
              </a:tabLst>
            </a:pP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prostor</a:t>
            </a:r>
          </a:p>
          <a:p>
            <a:pPr marL="1252538" lvl="1" indent="-355600"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252538" algn="l"/>
              </a:tabLst>
            </a:pP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vreme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698500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b="1" dirty="0">
                <a:solidFill>
                  <a:prstClr val="black"/>
                </a:solidFill>
              </a:rPr>
              <a:t>Sadržaj</a:t>
            </a:r>
            <a:r>
              <a:rPr lang="hr-HR" dirty="0">
                <a:solidFill>
                  <a:prstClr val="black"/>
                </a:solidFill>
              </a:rPr>
              <a:t>  izvršenja</a:t>
            </a:r>
            <a:endParaRPr lang="sr-Latn-RS" dirty="0"/>
          </a:p>
          <a:p>
            <a:pPr marL="973138" lvl="2" indent="-76200"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444500" algn="l"/>
              </a:tabLst>
            </a:pPr>
            <a:r>
              <a:rPr lang="sr-Latn-RS" dirty="0">
                <a:latin typeface="Corbel" pitchFamily="34" charset="0"/>
              </a:rPr>
              <a:t>      </a:t>
            </a:r>
            <a:r>
              <a:rPr lang="vi-VN" dirty="0">
                <a:latin typeface="Corbel" pitchFamily="34" charset="0"/>
              </a:rPr>
              <a:t>proces izvršenja (radni proces)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4400" y="2362200"/>
            <a:ext cx="5588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4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734800" cy="5334000"/>
          </a:xfrm>
        </p:spPr>
        <p:txBody>
          <a:bodyPr>
            <a:normAutofit lnSpcReduction="10000"/>
          </a:bodyPr>
          <a:lstStyle/>
          <a:p>
            <a:pPr marL="541338" lvl="2" indent="-2746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609600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dirty="0">
                <a:latin typeface="Corbel" pitchFamily="34" charset="0"/>
              </a:rPr>
              <a:t>Organizacij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TV produkcije </a:t>
            </a:r>
            <a:r>
              <a:rPr lang="sr-Latn-RS" dirty="0">
                <a:latin typeface="Corbel" pitchFamily="34" charset="0"/>
              </a:rPr>
              <a:t>- </a:t>
            </a:r>
            <a:r>
              <a:rPr lang="vi-VN" dirty="0">
                <a:latin typeface="Corbel" pitchFamily="34" charset="0"/>
              </a:rPr>
              <a:t>svesn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i svrsishodn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delatnost kombinovanja i usklađivanja </a:t>
            </a:r>
            <a:r>
              <a:rPr lang="vi-VN" b="1" dirty="0">
                <a:latin typeface="Corbel" pitchFamily="34" charset="0"/>
              </a:rPr>
              <a:t>tehničkih, finansijskih i kadrovskih </a:t>
            </a:r>
            <a:r>
              <a:rPr lang="vi-VN" dirty="0">
                <a:latin typeface="Corbel" pitchFamily="34" charset="0"/>
              </a:rPr>
              <a:t>faktora u harmoničnu celinu, kako bi ciljevi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bili ostvareni na najoptimalniji način, uz najveći stepen ispoljavanja kreativnih sposobnosti svih koji u tome učestvuju</a:t>
            </a:r>
            <a:endParaRPr lang="sr-Latn-RS" dirty="0">
              <a:latin typeface="Corbel" pitchFamily="34" charset="0"/>
            </a:endParaRPr>
          </a:p>
          <a:p>
            <a:pPr marL="266700" lvl="2" indent="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1077913" lvl="2" indent="-2698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tehnički</a:t>
            </a:r>
            <a:r>
              <a:rPr lang="vi-VN" dirty="0">
                <a:latin typeface="Corbel" pitchFamily="34" charset="0"/>
              </a:rPr>
              <a:t> faktor </a:t>
            </a:r>
            <a:endParaRPr lang="sr-Latn-RS" dirty="0">
              <a:latin typeface="Corbel" pitchFamily="34" charset="0"/>
            </a:endParaRPr>
          </a:p>
          <a:p>
            <a:pPr marL="808038" lvl="2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   </a:t>
            </a:r>
            <a:r>
              <a:rPr lang="vi-VN" dirty="0">
                <a:latin typeface="Corbel" pitchFamily="34" charset="0"/>
              </a:rPr>
              <a:t>(pokrivanje tehnološkog procesa koji je uslovljen tehničkom bazom)</a:t>
            </a:r>
            <a:endParaRPr lang="sr-Latn-RS" sz="1600" dirty="0">
              <a:latin typeface="Corbel" pitchFamily="34" charset="0"/>
            </a:endParaRPr>
          </a:p>
          <a:p>
            <a:pPr marL="1077913" lvl="2" indent="-2698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1077913" lvl="2" indent="-2698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finansijski</a:t>
            </a:r>
            <a:r>
              <a:rPr lang="vi-VN" dirty="0">
                <a:latin typeface="Corbel" pitchFamily="34" charset="0"/>
              </a:rPr>
              <a:t> faktor</a:t>
            </a:r>
            <a:endParaRPr lang="sr-Latn-RS" dirty="0">
              <a:latin typeface="Corbel" pitchFamily="34" charset="0"/>
            </a:endParaRPr>
          </a:p>
          <a:p>
            <a:pPr marL="1085850" lvl="2" indent="0" algn="just">
              <a:spcBef>
                <a:spcPts val="0"/>
              </a:spcBef>
              <a:buClrTx/>
              <a:buSzPct val="80000"/>
              <a:buNone/>
            </a:pPr>
            <a:r>
              <a:rPr lang="vi-VN" dirty="0">
                <a:latin typeface="Corbel" pitchFamily="34" charset="0"/>
              </a:rPr>
              <a:t>(potreba da se planirana proizvodnja ostvari u okviru raspoloživih sredstava - poštovanje donetih normativa za proizvodnju)</a:t>
            </a:r>
            <a:endParaRPr lang="sr-Latn-RS" dirty="0">
              <a:latin typeface="Corbel" pitchFamily="34" charset="0"/>
            </a:endParaRPr>
          </a:p>
          <a:p>
            <a:pPr marL="1077913" lvl="2" indent="-2698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077913" lvl="2" indent="-2698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kadrovski</a:t>
            </a:r>
            <a:r>
              <a:rPr lang="vi-VN" dirty="0">
                <a:latin typeface="Corbel" pitchFamily="34" charset="0"/>
              </a:rPr>
              <a:t> faktor</a:t>
            </a:r>
            <a:endParaRPr lang="sr-Latn-RS" dirty="0">
              <a:latin typeface="Corbel" pitchFamily="34" charset="0"/>
            </a:endParaRPr>
          </a:p>
          <a:p>
            <a:pPr marL="808038" lvl="2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  </a:t>
            </a:r>
            <a:r>
              <a:rPr lang="vi-VN" sz="1800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(usklađivanje velikog broja različitih profila, stepena stručnosti i kreativnosti)</a:t>
            </a:r>
            <a:endParaRPr lang="sr-Latn-RS" dirty="0">
              <a:latin typeface="Corbel" pitchFamily="34" charset="0"/>
            </a:endParaRPr>
          </a:p>
          <a:p>
            <a:pPr marL="1077976" lvl="2" indent="-457200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4843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1353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2" indent="-342900" algn="just" defTabSz="719138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ORGANIZACIJA</a:t>
            </a:r>
            <a:r>
              <a:rPr lang="vi-VN" dirty="0">
                <a:latin typeface="Corbel" pitchFamily="34" charset="0"/>
              </a:rPr>
              <a:t> generalizuje situacije i daje rešenja za sve moguće slučajeve</a:t>
            </a:r>
            <a:r>
              <a:rPr lang="sr-Latn-RS" dirty="0">
                <a:latin typeface="Corbel" pitchFamily="34" charset="0"/>
              </a:rPr>
              <a:t> – stvara okvir za realizaciju procesa rada i teži trajnom rešenju</a:t>
            </a:r>
          </a:p>
          <a:p>
            <a:pPr marL="630238" lvl="2" indent="-274638" algn="just" defTabSz="719138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30238" lvl="2" indent="-274638" algn="just" defTabSz="719138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98500" lvl="2" indent="-342900" algn="just" defTabSz="719138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DISPOZICIJA</a:t>
            </a:r>
            <a:r>
              <a:rPr lang="sr-Latn-RS" dirty="0">
                <a:latin typeface="Corbel" pitchFamily="34" charset="0"/>
              </a:rPr>
              <a:t> – pojedinačno odlučivanje, odvija se u okviru organizacije</a:t>
            </a:r>
          </a:p>
          <a:p>
            <a:pPr marL="355600" lvl="2" indent="0" algn="just" defTabSz="7191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2" indent="0" algn="just" defTabSz="7191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98500" lvl="2" indent="-342900" algn="just" defTabSz="719138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b="1" dirty="0">
                <a:solidFill>
                  <a:srgbClr val="C00000"/>
                </a:solidFill>
              </a:rPr>
              <a:t>IMPROVIZACIJA</a:t>
            </a:r>
            <a:r>
              <a:rPr lang="sr-Latn-RS" dirty="0"/>
              <a:t> - otvoreno (provizorno), kratkoročno regulisanje strukture, improvizaciono rešenje u dugoročnom konceptu teži organizaciji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466" y="4876800"/>
            <a:ext cx="4265068" cy="17526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75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Funkcije menadžmenta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334000"/>
          </a:xfrm>
        </p:spPr>
        <p:txBody>
          <a:bodyPr>
            <a:normAutofit/>
          </a:bodyPr>
          <a:lstStyle/>
          <a:p>
            <a:pPr marL="781050" indent="-342900">
              <a:lnSpc>
                <a:spcPct val="150000"/>
              </a:lnSpc>
              <a:buClrTx/>
              <a:buFont typeface="Wingdings" pitchFamily="2" charset="2"/>
              <a:buChar char="ü"/>
            </a:pPr>
            <a:endParaRPr lang="hr-HR" sz="2200" dirty="0"/>
          </a:p>
          <a:p>
            <a:pPr marL="781050" indent="-342900">
              <a:lnSpc>
                <a:spcPct val="150000"/>
              </a:lnSpc>
              <a:buClrTx/>
              <a:buFont typeface="Wingdings" pitchFamily="2" charset="2"/>
              <a:buChar char="ü"/>
            </a:pPr>
            <a:endParaRPr lang="hr-HR" sz="2200" dirty="0"/>
          </a:p>
          <a:p>
            <a:pPr marL="1524000" indent="-361950">
              <a:lnSpc>
                <a:spcPct val="150000"/>
              </a:lnSpc>
              <a:buClrTx/>
              <a:buFont typeface="Wingdings" pitchFamily="2" charset="2"/>
              <a:buChar char="ü"/>
            </a:pPr>
            <a:r>
              <a:rPr lang="hr-HR" sz="2400" dirty="0"/>
              <a:t> Istraživanje</a:t>
            </a:r>
            <a:endParaRPr lang="en-US" sz="2400" dirty="0"/>
          </a:p>
          <a:p>
            <a:pPr marL="1524000" indent="-361950">
              <a:lnSpc>
                <a:spcPct val="150000"/>
              </a:lnSpc>
              <a:buClrTx/>
              <a:buFont typeface="Wingdings" pitchFamily="2" charset="2"/>
              <a:buChar char="ü"/>
            </a:pPr>
            <a:r>
              <a:rPr lang="hr-HR" sz="2400" dirty="0"/>
              <a:t>  Planiranje</a:t>
            </a:r>
            <a:endParaRPr lang="en-US" sz="2400" dirty="0"/>
          </a:p>
          <a:p>
            <a:pPr marL="1524000" indent="-361950">
              <a:lnSpc>
                <a:spcPct val="150000"/>
              </a:lnSpc>
              <a:buClrTx/>
              <a:buFont typeface="Wingdings" pitchFamily="2" charset="2"/>
              <a:buChar char="ü"/>
            </a:pPr>
            <a:r>
              <a:rPr lang="hr-HR" sz="2400" dirty="0"/>
              <a:t>  Organizovanje</a:t>
            </a:r>
            <a:endParaRPr lang="en-US" sz="2400" dirty="0"/>
          </a:p>
          <a:p>
            <a:pPr marL="1524000" indent="-361950">
              <a:lnSpc>
                <a:spcPct val="150000"/>
              </a:lnSpc>
              <a:buClrTx/>
              <a:buFont typeface="Wingdings" pitchFamily="2" charset="2"/>
              <a:buChar char="ü"/>
            </a:pPr>
            <a:r>
              <a:rPr lang="hr-HR" sz="2400" dirty="0"/>
              <a:t>  Izvršavanje</a:t>
            </a:r>
            <a:endParaRPr lang="en-US" sz="2400" dirty="0"/>
          </a:p>
          <a:p>
            <a:pPr marL="1524000" indent="-361950">
              <a:lnSpc>
                <a:spcPct val="150000"/>
              </a:lnSpc>
              <a:buClrTx/>
              <a:buFont typeface="Wingdings" pitchFamily="2" charset="2"/>
              <a:buChar char="ü"/>
            </a:pPr>
            <a:r>
              <a:rPr lang="hr-HR" sz="2400" dirty="0"/>
              <a:t>  Kontrola</a:t>
            </a:r>
            <a:endParaRPr lang="en-US" sz="2400" dirty="0"/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u="sng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2667000"/>
            <a:ext cx="5959079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5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E8B43-E949-E061-4E26-145E79839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C5766-BB55-0FD9-CF4C-2067903E8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Funkcije menadžmenta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033AD-1F95-EC12-C438-8DB4A376B6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334000"/>
          </a:xfrm>
        </p:spPr>
        <p:txBody>
          <a:bodyPr>
            <a:normAutofit/>
          </a:bodyPr>
          <a:lstStyle/>
          <a:p>
            <a:pPr marL="896938" lvl="2" indent="-2762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2" indent="-2762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ISTRAŽIVANJE</a:t>
            </a:r>
            <a:r>
              <a:rPr lang="vi-VN" dirty="0">
                <a:latin typeface="Corbel" pitchFamily="34" charset="0"/>
              </a:rPr>
              <a:t> podrazumeva sistematsko prikupljanje i analizu podataka</a:t>
            </a:r>
            <a:r>
              <a:rPr lang="sr-Latn-RS" dirty="0">
                <a:latin typeface="Corbel" pitchFamily="34" charset="0"/>
              </a:rPr>
              <a:t> (</a:t>
            </a:r>
            <a:r>
              <a:rPr lang="vi-VN" dirty="0">
                <a:latin typeface="Corbel" pitchFamily="34" charset="0"/>
              </a:rPr>
              <a:t>spoljašnje i unutrašnje okruženje</a:t>
            </a:r>
            <a:r>
              <a:rPr lang="sr-Latn-RS" dirty="0">
                <a:latin typeface="Corbel" pitchFamily="34" charset="0"/>
              </a:rPr>
              <a:t>)</a:t>
            </a:r>
            <a:r>
              <a:rPr lang="vi-VN" dirty="0">
                <a:latin typeface="Corbel" pitchFamily="34" charset="0"/>
              </a:rPr>
              <a:t>. Istraž</a:t>
            </a:r>
            <a:r>
              <a:rPr lang="sr-Latn-RS" dirty="0">
                <a:latin typeface="Corbel" pitchFamily="34" charset="0"/>
              </a:rPr>
              <a:t>uje mogućnosti i pretnje </a:t>
            </a:r>
            <a:r>
              <a:rPr lang="vi-VN" dirty="0">
                <a:latin typeface="Corbel" pitchFamily="34" charset="0"/>
              </a:rPr>
              <a:t>spoljašnog okruženja </a:t>
            </a:r>
            <a:r>
              <a:rPr lang="sr-Latn-RS" dirty="0">
                <a:latin typeface="Corbel" pitchFamily="34" charset="0"/>
              </a:rPr>
              <a:t>i snage i slabosti </a:t>
            </a:r>
            <a:r>
              <a:rPr lang="vi-VN" dirty="0">
                <a:latin typeface="Corbel" pitchFamily="34" charset="0"/>
              </a:rPr>
              <a:t>unutrašnjeg okruženja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96938" lvl="2" indent="-2762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PLANIRANJE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na osnovu</a:t>
            </a:r>
            <a:r>
              <a:rPr lang="vi-VN" dirty="0">
                <a:latin typeface="Corbel" pitchFamily="34" charset="0"/>
              </a:rPr>
              <a:t> rezultat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istraživanja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utvrđ</a:t>
            </a:r>
            <a:r>
              <a:rPr lang="sr-Latn-RS" dirty="0">
                <a:latin typeface="Corbel" pitchFamily="34" charset="0"/>
              </a:rPr>
              <a:t>uje</a:t>
            </a:r>
            <a:r>
              <a:rPr lang="vi-VN" dirty="0">
                <a:latin typeface="Corbel" pitchFamily="34" charset="0"/>
              </a:rPr>
              <a:t> buduć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ciljev</a:t>
            </a:r>
            <a:r>
              <a:rPr lang="sr-Latn-RS" dirty="0">
                <a:latin typeface="Corbel" pitchFamily="34" charset="0"/>
              </a:rPr>
              <a:t>e, hijerarhiju ciljeva (</a:t>
            </a:r>
            <a:r>
              <a:rPr lang="vi-VN" dirty="0">
                <a:latin typeface="Corbel" pitchFamily="34" charset="0"/>
              </a:rPr>
              <a:t>svaki cilj je deo višeg ukupnog cilja</a:t>
            </a:r>
            <a:r>
              <a:rPr lang="sr-Latn-RS" dirty="0">
                <a:latin typeface="Corbel" pitchFamily="34" charset="0"/>
              </a:rPr>
              <a:t>)</a:t>
            </a:r>
            <a:r>
              <a:rPr lang="vi-VN" dirty="0">
                <a:latin typeface="Corbel" pitchFamily="34" charset="0"/>
              </a:rPr>
              <a:t> i način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za njihovo ostvarenje</a:t>
            </a:r>
            <a:endParaRPr lang="en-US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985838" lvl="2" indent="-3651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ORGANIZOVANJE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usklađuj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e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element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e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procesa rada, materijalni i ljudski faktori u odnosu na konkretan zadatak.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I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ma za cilj da obezbedi uslove za izvršenje zadatka, njegovo delegiranje i komunikaciju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 - 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obezbeđuje funkcionisanje na relaciji: </a:t>
            </a:r>
            <a:r>
              <a:rPr lang="vi-VN" b="1" i="1" dirty="0">
                <a:solidFill>
                  <a:prstClr val="black"/>
                </a:solidFill>
                <a:latin typeface="Corbel" pitchFamily="34" charset="0"/>
              </a:rPr>
              <a:t>istraživanje-planiranje-izvršavanje</a:t>
            </a:r>
            <a:endParaRPr lang="sr-Latn-RS" b="1" i="1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5217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Funkcije menadžmenta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110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i="1" u="sng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5838" lvl="2" indent="-3651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IZVRŠAVANJE</a:t>
            </a:r>
            <a:r>
              <a:rPr lang="vi-VN" dirty="0">
                <a:latin typeface="Corbel" pitchFamily="34" charset="0"/>
              </a:rPr>
              <a:t> obuhvata skup definisanih poslova kojim se ostvaruju zadaci i ciljevi</a:t>
            </a:r>
            <a:endParaRPr lang="sr-Latn-RS" dirty="0">
              <a:latin typeface="Corbel" pitchFamily="34" charset="0"/>
            </a:endParaRPr>
          </a:p>
          <a:p>
            <a:pPr marL="1077976" lvl="2" indent="-457200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b="1" dirty="0">
              <a:latin typeface="Corbel" pitchFamily="34" charset="0"/>
            </a:endParaRPr>
          </a:p>
          <a:p>
            <a:pPr marL="985838" lvl="2" indent="-3651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KONTROLA</a:t>
            </a:r>
            <a:r>
              <a:rPr lang="vi-VN" dirty="0">
                <a:latin typeface="Corbel" pitchFamily="34" charset="0"/>
              </a:rPr>
              <a:t> ima za cilj sagledavanje i ocenjivanje izvršenih zadataka. </a:t>
            </a:r>
            <a:r>
              <a:rPr lang="sr-Latn-RS" dirty="0">
                <a:latin typeface="Corbel" pitchFamily="34" charset="0"/>
              </a:rPr>
              <a:t>Otkriva </a:t>
            </a:r>
            <a:r>
              <a:rPr lang="vi-VN" dirty="0">
                <a:latin typeface="Corbel" pitchFamily="34" charset="0"/>
              </a:rPr>
              <a:t>odstupanja od utvrđenog plana, </a:t>
            </a:r>
            <a:r>
              <a:rPr lang="sr-Latn-RS" dirty="0">
                <a:latin typeface="Corbel" pitchFamily="34" charset="0"/>
              </a:rPr>
              <a:t>ukazuje </a:t>
            </a:r>
            <a:r>
              <a:rPr lang="vi-VN" dirty="0">
                <a:latin typeface="Corbel" pitchFamily="34" charset="0"/>
              </a:rPr>
              <a:t>na mere za njihovo otklanjanje, </a:t>
            </a:r>
            <a:r>
              <a:rPr lang="sr-Latn-RS" dirty="0">
                <a:latin typeface="Corbel" pitchFamily="34" charset="0"/>
              </a:rPr>
              <a:t>po potrebi </a:t>
            </a:r>
            <a:r>
              <a:rPr lang="vi-VN" dirty="0">
                <a:latin typeface="Corbel" pitchFamily="34" charset="0"/>
              </a:rPr>
              <a:t>nastala odstupanja zadrž</a:t>
            </a:r>
            <a:r>
              <a:rPr lang="sr-Latn-RS" dirty="0">
                <a:latin typeface="Corbel" pitchFamily="34" charset="0"/>
              </a:rPr>
              <a:t>ava</a:t>
            </a:r>
            <a:r>
              <a:rPr lang="vi-VN" dirty="0">
                <a:latin typeface="Corbel" pitchFamily="34" charset="0"/>
              </a:rPr>
              <a:t> u dopuštenim okvirima.</a:t>
            </a:r>
            <a:endParaRPr lang="sr-Latn-RS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3521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1496</TotalTime>
  <Words>579</Words>
  <Application>Microsoft Office PowerPoint</Application>
  <PresentationFormat>Widescreen</PresentationFormat>
  <Paragraphs>141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Corbel</vt:lpstr>
      <vt:lpstr>Times New Roman</vt:lpstr>
      <vt:lpstr>Wingdings</vt:lpstr>
      <vt:lpstr>Wingdings 2</vt:lpstr>
      <vt:lpstr>Wingdings 3</vt:lpstr>
      <vt:lpstr>Module</vt:lpstr>
      <vt:lpstr>ORGANIZACIJA  - CILJEVI - ZADACI</vt:lpstr>
      <vt:lpstr>Organizacija – cilj - zadatak</vt:lpstr>
      <vt:lpstr>Organizacija – cilj - zadatak</vt:lpstr>
      <vt:lpstr>Zadatak </vt:lpstr>
      <vt:lpstr>Organizacija</vt:lpstr>
      <vt:lpstr>Organizacija</vt:lpstr>
      <vt:lpstr>Funkcije menadžmenta</vt:lpstr>
      <vt:lpstr>Funkcije menadžmenta</vt:lpstr>
      <vt:lpstr>Funkcije menadžmenta</vt:lpstr>
      <vt:lpstr>Funkcije menadžmenta</vt:lpstr>
      <vt:lpstr>Funkcije menadžmenta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419</cp:revision>
  <dcterms:created xsi:type="dcterms:W3CDTF">2006-08-16T00:00:00Z</dcterms:created>
  <dcterms:modified xsi:type="dcterms:W3CDTF">2025-08-06T14:26:11Z</dcterms:modified>
</cp:coreProperties>
</file>